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59" r:id="rId5"/>
    <p:sldId id="262" r:id="rId6"/>
    <p:sldId id="263" r:id="rId7"/>
    <p:sldId id="264" r:id="rId8"/>
    <p:sldId id="267" r:id="rId9"/>
    <p:sldId id="265" r:id="rId10"/>
    <p:sldId id="266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CA2"/>
    <a:srgbClr val="E3E820"/>
    <a:srgbClr val="FBC1E6"/>
    <a:srgbClr val="F48C93"/>
    <a:srgbClr val="FBF6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5D7B-43AE-4CDB-86C0-8E77EDF29BBC}" type="datetimeFigureOut">
              <a:rPr kumimoji="1" lang="ja-JP" altLang="en-US" smtClean="0"/>
              <a:pPr/>
              <a:t>2011/8/5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1721-7A5C-4A91-A300-E3883B8186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5D7B-43AE-4CDB-86C0-8E77EDF29BBC}" type="datetimeFigureOut">
              <a:rPr kumimoji="1" lang="ja-JP" altLang="en-US" smtClean="0"/>
              <a:pPr/>
              <a:t>2011/8/5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1721-7A5C-4A91-A300-E3883B8186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5D7B-43AE-4CDB-86C0-8E77EDF29BBC}" type="datetimeFigureOut">
              <a:rPr kumimoji="1" lang="ja-JP" altLang="en-US" smtClean="0"/>
              <a:pPr/>
              <a:t>2011/8/5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1721-7A5C-4A91-A300-E3883B8186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5D7B-43AE-4CDB-86C0-8E77EDF29BBC}" type="datetimeFigureOut">
              <a:rPr kumimoji="1" lang="ja-JP" altLang="en-US" smtClean="0"/>
              <a:pPr/>
              <a:t>2011/8/5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1721-7A5C-4A91-A300-E3883B8186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5D7B-43AE-4CDB-86C0-8E77EDF29BBC}" type="datetimeFigureOut">
              <a:rPr kumimoji="1" lang="ja-JP" altLang="en-US" smtClean="0"/>
              <a:pPr/>
              <a:t>2011/8/5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1721-7A5C-4A91-A300-E3883B8186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5D7B-43AE-4CDB-86C0-8E77EDF29BBC}" type="datetimeFigureOut">
              <a:rPr kumimoji="1" lang="ja-JP" altLang="en-US" smtClean="0"/>
              <a:pPr/>
              <a:t>2011/8/5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1721-7A5C-4A91-A300-E3883B8186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5D7B-43AE-4CDB-86C0-8E77EDF29BBC}" type="datetimeFigureOut">
              <a:rPr kumimoji="1" lang="ja-JP" altLang="en-US" smtClean="0"/>
              <a:pPr/>
              <a:t>2011/8/5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1721-7A5C-4A91-A300-E3883B8186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5D7B-43AE-4CDB-86C0-8E77EDF29BBC}" type="datetimeFigureOut">
              <a:rPr kumimoji="1" lang="ja-JP" altLang="en-US" smtClean="0"/>
              <a:pPr/>
              <a:t>2011/8/5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1721-7A5C-4A91-A300-E3883B8186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5D7B-43AE-4CDB-86C0-8E77EDF29BBC}" type="datetimeFigureOut">
              <a:rPr kumimoji="1" lang="ja-JP" altLang="en-US" smtClean="0"/>
              <a:pPr/>
              <a:t>2011/8/5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1721-7A5C-4A91-A300-E3883B8186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5D7B-43AE-4CDB-86C0-8E77EDF29BBC}" type="datetimeFigureOut">
              <a:rPr kumimoji="1" lang="ja-JP" altLang="en-US" smtClean="0"/>
              <a:pPr/>
              <a:t>2011/8/5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1721-7A5C-4A91-A300-E3883B8186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5D7B-43AE-4CDB-86C0-8E77EDF29BBC}" type="datetimeFigureOut">
              <a:rPr kumimoji="1" lang="ja-JP" altLang="en-US" smtClean="0"/>
              <a:pPr/>
              <a:t>2011/8/5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9A1721-7A5C-4A91-A300-E3883B8186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B55D7B-43AE-4CDB-86C0-8E77EDF29BBC}" type="datetimeFigureOut">
              <a:rPr kumimoji="1" lang="ja-JP" altLang="en-US" smtClean="0"/>
              <a:pPr/>
              <a:t>2011/8/5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9A1721-7A5C-4A91-A300-E3883B8186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フリーフォーム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357422" y="3719530"/>
            <a:ext cx="4414846" cy="106679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5400" dirty="0" smtClean="0">
                <a:effectLst>
                  <a:reflection blurRad="6350" stA="55000" endA="50" endPos="85000" dist="29997" dir="5400000" sy="-100000" algn="bl" rotWithShape="0"/>
                </a:effectLst>
              </a:rPr>
              <a:t>～①準備編～</a:t>
            </a:r>
            <a:endParaRPr kumimoji="1" lang="ja-JP" altLang="en-US" sz="5400" dirty="0">
              <a:effectLst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00034" y="1714488"/>
            <a:ext cx="828680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29997" dir="5400000" sy="-100000" algn="bl" rotWithShape="0"/>
                </a:effectLst>
              </a:rPr>
              <a:t>ミシンマスターへの道</a:t>
            </a:r>
            <a:endParaRPr lang="ja-JP" alt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50" endPos="85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ピンチ！！　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コンテンツ プレースホルダ 3" descr="DSCF03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926526">
            <a:off x="306894" y="2998787"/>
            <a:ext cx="3636683" cy="272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642910" y="1428736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　ひっかけがない時には・・・・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6" name="図 5" descr="DSCF0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12183">
            <a:off x="5208537" y="2937619"/>
            <a:ext cx="3668230" cy="2751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大波 6"/>
          <p:cNvSpPr/>
          <p:nvPr/>
        </p:nvSpPr>
        <p:spPr>
          <a:xfrm>
            <a:off x="2714612" y="4786322"/>
            <a:ext cx="4429156" cy="1428760"/>
          </a:xfrm>
          <a:prstGeom prst="wave">
            <a:avLst/>
          </a:prstGeom>
          <a:solidFill>
            <a:srgbClr val="FBC1E6"/>
          </a:solidFill>
          <a:ln>
            <a:solidFill>
              <a:srgbClr val="FBC1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はずみ</a:t>
            </a:r>
            <a:r>
              <a:rPr kumimoji="1" lang="ja-JP" altLang="en-US" dirty="0" smtClean="0">
                <a:solidFill>
                  <a:schemeClr val="tx1"/>
                </a:solidFill>
              </a:rPr>
              <a:t>車を回すと，ひっかけが出てくるよ♪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星 4 7"/>
          <p:cNvSpPr/>
          <p:nvPr/>
        </p:nvSpPr>
        <p:spPr>
          <a:xfrm>
            <a:off x="2571736" y="3071810"/>
            <a:ext cx="857256" cy="1214446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E3E820"/>
              </a:solidFill>
            </a:endParaRPr>
          </a:p>
        </p:txBody>
      </p:sp>
      <p:sp>
        <p:nvSpPr>
          <p:cNvPr id="9" name="星 4 8"/>
          <p:cNvSpPr/>
          <p:nvPr/>
        </p:nvSpPr>
        <p:spPr>
          <a:xfrm>
            <a:off x="7286644" y="3786190"/>
            <a:ext cx="857256" cy="1214446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E3E82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15272" y="614364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hlinkClick r:id="rId4" action="ppaction://hlinksldjump"/>
              </a:rPr>
              <a:t>戻る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7224" y="704088"/>
            <a:ext cx="7829576" cy="1439028"/>
          </a:xfrm>
        </p:spPr>
        <p:txBody>
          <a:bodyPr/>
          <a:lstStyle/>
          <a:p>
            <a:r>
              <a:rPr kumimoji="1" lang="ja-JP" altLang="en-US" dirty="0" smtClean="0">
                <a:effectLst>
                  <a:reflection blurRad="6350" stA="55000" endA="50" endPos="85000" dist="29997" dir="5400000" sy="-100000" algn="bl" rotWithShape="0"/>
                </a:effectLst>
              </a:rPr>
              <a:t>マスターへの道</a:t>
            </a:r>
            <a:endParaRPr kumimoji="1" lang="ja-JP" altLang="en-US" dirty="0">
              <a:effectLst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1472" y="3000372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LEVEL</a:t>
            </a:r>
            <a:r>
              <a:rPr lang="ja-JP" alt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０　　　</a:t>
            </a:r>
            <a:r>
              <a:rPr lang="ja-JP" altLang="en-US" sz="4000" dirty="0" smtClean="0">
                <a:hlinkClick r:id="rId3" action="ppaction://hlinksldjump"/>
              </a:rPr>
              <a:t>はじめに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2910" y="3714752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rgbClr val="E3E820"/>
                </a:solidFill>
              </a:rPr>
              <a:t>LEVEL</a:t>
            </a:r>
            <a:r>
              <a:rPr lang="ja-JP" altLang="en-US" sz="4000" dirty="0" smtClean="0">
                <a:solidFill>
                  <a:srgbClr val="E3E820"/>
                </a:solidFill>
              </a:rPr>
              <a:t>１</a:t>
            </a:r>
            <a:r>
              <a:rPr lang="ja-JP" altLang="en-US" sz="4000" dirty="0" smtClean="0"/>
              <a:t>　　　</a:t>
            </a:r>
            <a:r>
              <a:rPr lang="ja-JP" altLang="en-US" sz="4000" dirty="0" smtClean="0">
                <a:hlinkClick r:id="rId4" action="ppaction://hlinksldjump"/>
              </a:rPr>
              <a:t>ボビン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8596" y="4429132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solidFill>
                  <a:schemeClr val="accent2">
                    <a:lumMod val="75000"/>
                  </a:schemeClr>
                </a:solidFill>
              </a:rPr>
              <a:t>　</a:t>
            </a:r>
            <a:r>
              <a:rPr lang="en-US" altLang="ja-JP" sz="4000" dirty="0" smtClean="0">
                <a:solidFill>
                  <a:srgbClr val="FFC000"/>
                </a:solidFill>
              </a:rPr>
              <a:t>LEVEL</a:t>
            </a:r>
            <a:r>
              <a:rPr lang="ja-JP" altLang="en-US" sz="4000" dirty="0" smtClean="0">
                <a:solidFill>
                  <a:srgbClr val="FFC000"/>
                </a:solidFill>
              </a:rPr>
              <a:t>２</a:t>
            </a:r>
            <a:r>
              <a:rPr lang="ja-JP" altLang="en-US" sz="4000" dirty="0" smtClean="0"/>
              <a:t>　　　</a:t>
            </a:r>
            <a:r>
              <a:rPr lang="ja-JP" altLang="en-US" sz="4000" dirty="0" smtClean="0">
                <a:hlinkClick r:id="rId5" action="ppaction://hlinksldjump"/>
              </a:rPr>
              <a:t>上糸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2910" y="5143512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rgbClr val="FF0000"/>
                </a:solidFill>
              </a:rPr>
              <a:t>LEVEL</a:t>
            </a:r>
            <a:r>
              <a:rPr lang="ja-JP" altLang="en-US" sz="4000" dirty="0" smtClean="0">
                <a:solidFill>
                  <a:srgbClr val="FF0000"/>
                </a:solidFill>
              </a:rPr>
              <a:t>３</a:t>
            </a:r>
            <a:r>
              <a:rPr lang="ja-JP" altLang="en-US" sz="4000" dirty="0" smtClean="0"/>
              <a:t>　　　</a:t>
            </a:r>
            <a:r>
              <a:rPr lang="ja-JP" altLang="en-US" sz="4000" dirty="0" smtClean="0">
                <a:hlinkClick r:id="rId6" action="ppaction://hlinksldjump"/>
              </a:rPr>
              <a:t>下糸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　はじめに</a:t>
            </a:r>
            <a:endParaRPr kumimoji="1" lang="ja-JP" altLang="en-US" dirty="0"/>
          </a:p>
        </p:txBody>
      </p:sp>
      <p:pic>
        <p:nvPicPr>
          <p:cNvPr id="4" name="コンテンツ プレースホルダ 3" descr="DSCF03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3286124"/>
            <a:ext cx="2857519" cy="214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1142976" y="1571612"/>
            <a:ext cx="5214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i="1" dirty="0" smtClean="0">
                <a:latin typeface="HG丸ｺﾞｼｯｸM-PRO" pitchFamily="50" charset="-128"/>
                <a:ea typeface="HG丸ｺﾞｼｯｸM-PRO" pitchFamily="50" charset="-128"/>
              </a:rPr>
              <a:t>＊　ミシンを使っている人には，さわらない。</a:t>
            </a:r>
            <a:endParaRPr kumimoji="1" lang="en-US" altLang="ja-JP" b="1" i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b="1" i="1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b="1" i="1" dirty="0" smtClean="0">
                <a:latin typeface="HG丸ｺﾞｼｯｸM-PRO" pitchFamily="50" charset="-128"/>
                <a:ea typeface="HG丸ｺﾞｼｯｸM-PRO" pitchFamily="50" charset="-128"/>
              </a:rPr>
              <a:t>＊</a:t>
            </a:r>
            <a:r>
              <a:rPr lang="ja-JP" altLang="en-US" b="1" i="1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b="1" i="1" dirty="0" smtClean="0">
                <a:latin typeface="HG丸ｺﾞｼｯｸM-PRO" pitchFamily="50" charset="-128"/>
                <a:ea typeface="HG丸ｺﾞｼｯｸM-PRO" pitchFamily="50" charset="-128"/>
              </a:rPr>
              <a:t>針</a:t>
            </a:r>
            <a:r>
              <a:rPr lang="ja-JP" altLang="en-US" b="1" i="1" dirty="0">
                <a:latin typeface="HG丸ｺﾞｼｯｸM-PRO" pitchFamily="50" charset="-128"/>
                <a:ea typeface="HG丸ｺﾞｼｯｸM-PRO" pitchFamily="50" charset="-128"/>
              </a:rPr>
              <a:t>から目をはなさない</a:t>
            </a:r>
            <a:r>
              <a:rPr lang="ja-JP" altLang="en-US" b="1" i="1" dirty="0" smtClean="0">
                <a:latin typeface="HG丸ｺﾞｼｯｸM-PRO" pitchFamily="50" charset="-128"/>
                <a:ea typeface="HG丸ｺﾞｼｯｸM-PRO" pitchFamily="50" charset="-128"/>
              </a:rPr>
              <a:t>。</a:t>
            </a:r>
            <a:endParaRPr lang="en-US" altLang="ja-JP" b="1" i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b="1" i="1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b="1" i="1" dirty="0" smtClean="0">
                <a:latin typeface="HG丸ｺﾞｼｯｸM-PRO" pitchFamily="50" charset="-128"/>
                <a:ea typeface="HG丸ｺﾞｼｯｸM-PRO" pitchFamily="50" charset="-128"/>
              </a:rPr>
              <a:t>＊　体は，針の正面。</a:t>
            </a:r>
            <a:endParaRPr lang="en-US" altLang="ja-JP" b="1" i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爆発 2 8"/>
          <p:cNvSpPr/>
          <p:nvPr/>
        </p:nvSpPr>
        <p:spPr>
          <a:xfrm>
            <a:off x="4786314" y="1714488"/>
            <a:ext cx="3500462" cy="1714512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FF00"/>
                </a:solidFill>
              </a:rPr>
              <a:t>注意！！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0" name="円形吹き出し 9"/>
          <p:cNvSpPr/>
          <p:nvPr/>
        </p:nvSpPr>
        <p:spPr>
          <a:xfrm>
            <a:off x="1285852" y="3286124"/>
            <a:ext cx="2786082" cy="1428760"/>
          </a:xfrm>
          <a:prstGeom prst="wedgeEllipseCallout">
            <a:avLst>
              <a:gd name="adj1" fmla="val 58161"/>
              <a:gd name="adj2" fmla="val 26242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357289" y="3711363"/>
            <a:ext cx="26432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ミシンは平らなところに，</a:t>
            </a:r>
            <a:endParaRPr lang="en-US" altLang="ja-JP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ja-JP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　　　　　置きましょう！</a:t>
            </a:r>
            <a:endParaRPr lang="ja-JP" alt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4348" y="571501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  <a:hlinkClick r:id="rId3" action="ppaction://hlinksldjump"/>
              </a:rPr>
              <a:t>戻る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3" name="コンテンツ プレースホルダ 3" descr="DSCF03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03896">
            <a:off x="6368845" y="4636245"/>
            <a:ext cx="2095514" cy="1571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乗算記号 13"/>
          <p:cNvSpPr/>
          <p:nvPr/>
        </p:nvSpPr>
        <p:spPr>
          <a:xfrm>
            <a:off x="6357950" y="4572008"/>
            <a:ext cx="2357454" cy="1785950"/>
          </a:xfrm>
          <a:prstGeom prst="mathMultiply">
            <a:avLst/>
          </a:prstGeom>
          <a:solidFill>
            <a:srgbClr val="FF0000">
              <a:alpha val="4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5672150" cy="1162050"/>
          </a:xfrm>
        </p:spPr>
        <p:txBody>
          <a:bodyPr/>
          <a:lstStyle/>
          <a:p>
            <a:r>
              <a:rPr lang="en-US" altLang="ja-JP" sz="4000" dirty="0" smtClean="0">
                <a:solidFill>
                  <a:srgbClr val="FFFF00"/>
                </a:solidFill>
              </a:rPr>
              <a:t>LEVEL</a:t>
            </a:r>
            <a:r>
              <a:rPr lang="ja-JP" altLang="en-US" sz="4000" dirty="0" smtClean="0">
                <a:solidFill>
                  <a:srgbClr val="FFFF00"/>
                </a:solidFill>
              </a:rPr>
              <a:t>　</a:t>
            </a:r>
            <a:r>
              <a:rPr lang="en-US" altLang="ja-JP" sz="4000" dirty="0" smtClean="0">
                <a:solidFill>
                  <a:srgbClr val="FFFF00"/>
                </a:solidFill>
              </a:rPr>
              <a:t>1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ボビンをセットしてみよう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57686" y="185736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ここにセットするよ！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9" name="図 8" descr="DSCF0317.JPG"/>
          <p:cNvPicPr>
            <a:picLocks noChangeAspect="1"/>
          </p:cNvPicPr>
          <p:nvPr/>
        </p:nvPicPr>
        <p:blipFill>
          <a:blip r:embed="rId2" cstate="print"/>
          <a:srcRect l="12000"/>
          <a:stretch>
            <a:fillRect/>
          </a:stretch>
        </p:blipFill>
        <p:spPr>
          <a:xfrm>
            <a:off x="1571604" y="1714488"/>
            <a:ext cx="1881168" cy="160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コンテンツ プレースホルダ 10" descr="DSCF031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28561" t="14940" r="18177" b="10358"/>
          <a:stretch>
            <a:fillRect/>
          </a:stretch>
        </p:blipFill>
        <p:spPr>
          <a:xfrm>
            <a:off x="928662" y="3714752"/>
            <a:ext cx="1500198" cy="157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左矢印 6"/>
          <p:cNvSpPr/>
          <p:nvPr/>
        </p:nvSpPr>
        <p:spPr>
          <a:xfrm>
            <a:off x="3000364" y="1857364"/>
            <a:ext cx="1285884" cy="500066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DSCF0319.JPG"/>
          <p:cNvPicPr>
            <a:picLocks noChangeAspect="1"/>
          </p:cNvPicPr>
          <p:nvPr/>
        </p:nvPicPr>
        <p:blipFill>
          <a:blip r:embed="rId4" cstate="print"/>
          <a:srcRect l="26648" t="5577" r="7417"/>
          <a:stretch>
            <a:fillRect/>
          </a:stretch>
        </p:blipFill>
        <p:spPr>
          <a:xfrm>
            <a:off x="2928926" y="3714752"/>
            <a:ext cx="1463264" cy="1571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図 13" descr="DSCF0320.JPG"/>
          <p:cNvPicPr>
            <a:picLocks noChangeAspect="1"/>
          </p:cNvPicPr>
          <p:nvPr/>
        </p:nvPicPr>
        <p:blipFill>
          <a:blip r:embed="rId5" cstate="print"/>
          <a:srcRect l="27459"/>
          <a:stretch>
            <a:fillRect/>
          </a:stretch>
        </p:blipFill>
        <p:spPr>
          <a:xfrm>
            <a:off x="4786314" y="3714752"/>
            <a:ext cx="1451007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下カーブ矢印 14"/>
          <p:cNvSpPr/>
          <p:nvPr/>
        </p:nvSpPr>
        <p:spPr>
          <a:xfrm>
            <a:off x="2143108" y="3571876"/>
            <a:ext cx="1071570" cy="571504"/>
          </a:xfrm>
          <a:prstGeom prst="curvedDownArrow">
            <a:avLst/>
          </a:prstGeom>
          <a:solidFill>
            <a:srgbClr val="F48C9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下カーブ矢印 15"/>
          <p:cNvSpPr/>
          <p:nvPr/>
        </p:nvSpPr>
        <p:spPr>
          <a:xfrm>
            <a:off x="4000496" y="3571876"/>
            <a:ext cx="1071570" cy="571504"/>
          </a:xfrm>
          <a:prstGeom prst="curvedDownArrow">
            <a:avLst/>
          </a:prstGeom>
          <a:solidFill>
            <a:srgbClr val="F48C9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1472" y="5500702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　・</a:t>
            </a:r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ボビンの向きに注意！　　　　　　　　　　　　</a:t>
            </a:r>
            <a:endParaRPr kumimoji="1" lang="en-US" altLang="ja-JP" sz="1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21" name="曲線コネクタ 20"/>
          <p:cNvCxnSpPr/>
          <p:nvPr/>
        </p:nvCxnSpPr>
        <p:spPr>
          <a:xfrm rot="5400000">
            <a:off x="1285852" y="4000504"/>
            <a:ext cx="714380" cy="428628"/>
          </a:xfrm>
          <a:prstGeom prst="curvedConnector3">
            <a:avLst>
              <a:gd name="adj1" fmla="val 1516"/>
            </a:avLst>
          </a:prstGeom>
          <a:ln w="50800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曲線コネクタ 38"/>
          <p:cNvCxnSpPr/>
          <p:nvPr/>
        </p:nvCxnSpPr>
        <p:spPr>
          <a:xfrm rot="16200000" flipV="1">
            <a:off x="3214678" y="4143380"/>
            <a:ext cx="500066" cy="500066"/>
          </a:xfrm>
          <a:prstGeom prst="curvedConnector3">
            <a:avLst>
              <a:gd name="adj1" fmla="val 4286"/>
            </a:avLst>
          </a:prstGeom>
          <a:ln w="50800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2857488" y="5500702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・糸をひっかけて</a:t>
            </a:r>
            <a:endParaRPr kumimoji="1" lang="ja-JP" altLang="en-US" sz="14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572000" y="5429264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・糸を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15</a:t>
            </a:r>
            <a:r>
              <a:rPr lang="en-US" altLang="ja-JP" sz="1400" dirty="0" smtClean="0"/>
              <a:t>cm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くらい残す</a:t>
            </a:r>
            <a:endParaRPr kumimoji="1" lang="ja-JP" altLang="en-US" sz="1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00034" y="607220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  <a:hlinkClick r:id="rId6" action="ppaction://hlinksldjump"/>
              </a:rPr>
              <a:t>戻る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52" name="図 51" descr="DSCF0321.JPG"/>
          <p:cNvPicPr>
            <a:picLocks noChangeAspect="1"/>
          </p:cNvPicPr>
          <p:nvPr/>
        </p:nvPicPr>
        <p:blipFill>
          <a:blip r:embed="rId7" cstate="print"/>
          <a:srcRect l="21187" t="13559" r="22881" b="20339"/>
          <a:stretch>
            <a:fillRect/>
          </a:stretch>
        </p:blipFill>
        <p:spPr>
          <a:xfrm>
            <a:off x="6334137" y="3357562"/>
            <a:ext cx="2095515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4" name="直線矢印コネクタ 53"/>
          <p:cNvCxnSpPr/>
          <p:nvPr/>
        </p:nvCxnSpPr>
        <p:spPr>
          <a:xfrm rot="10800000">
            <a:off x="6786578" y="3571876"/>
            <a:ext cx="785818" cy="71438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7286676" cy="128586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LEVEL</a:t>
            </a:r>
            <a:r>
              <a:rPr kumimoji="1" lang="ja-JP" altLang="en-US" dirty="0" smtClean="0">
                <a:solidFill>
                  <a:srgbClr val="FFFF00"/>
                </a:solidFill>
              </a:rPr>
              <a:t>　</a:t>
            </a:r>
            <a:r>
              <a:rPr kumimoji="1" lang="en-US" altLang="ja-JP" dirty="0" smtClean="0">
                <a:solidFill>
                  <a:srgbClr val="FFFF00"/>
                </a:solidFill>
              </a:rPr>
              <a:t>2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上糸を通してみよう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順番に気をつけよう。</a:t>
            </a:r>
            <a:endParaRPr kumimoji="1" lang="ja-JP" altLang="en-US" sz="2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5" name="図 4" descr="DSCF0326.JPG"/>
          <p:cNvPicPr>
            <a:picLocks noChangeAspect="1"/>
          </p:cNvPicPr>
          <p:nvPr/>
        </p:nvPicPr>
        <p:blipFill>
          <a:blip r:embed="rId2" cstate="print"/>
          <a:srcRect l="20313" t="18750" r="37499" b="15624"/>
          <a:stretch>
            <a:fillRect/>
          </a:stretch>
        </p:blipFill>
        <p:spPr>
          <a:xfrm>
            <a:off x="1000100" y="1857363"/>
            <a:ext cx="1428760" cy="1666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図 7" descr="DSCF0328.JPG"/>
          <p:cNvPicPr>
            <a:picLocks noChangeAspect="1"/>
          </p:cNvPicPr>
          <p:nvPr/>
        </p:nvPicPr>
        <p:blipFill>
          <a:blip r:embed="rId3" cstate="print"/>
          <a:srcRect l="22917" t="17708" r="9635" b="31250"/>
          <a:stretch>
            <a:fillRect/>
          </a:stretch>
        </p:blipFill>
        <p:spPr>
          <a:xfrm>
            <a:off x="2714612" y="1857364"/>
            <a:ext cx="3000396" cy="1702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図 8" descr="DSCF0329.JPG"/>
          <p:cNvPicPr>
            <a:picLocks noChangeAspect="1"/>
          </p:cNvPicPr>
          <p:nvPr/>
        </p:nvPicPr>
        <p:blipFill>
          <a:blip r:embed="rId4" cstate="print"/>
          <a:srcRect l="14062" t="30209" r="39062" b="20833"/>
          <a:stretch>
            <a:fillRect/>
          </a:stretch>
        </p:blipFill>
        <p:spPr>
          <a:xfrm>
            <a:off x="5932969" y="1744704"/>
            <a:ext cx="2568121" cy="1827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U ターン矢印 11"/>
          <p:cNvSpPr/>
          <p:nvPr/>
        </p:nvSpPr>
        <p:spPr>
          <a:xfrm rot="10800000">
            <a:off x="7500958" y="1714488"/>
            <a:ext cx="714380" cy="1214446"/>
          </a:xfrm>
          <a:prstGeom prst="uturnArrow">
            <a:avLst>
              <a:gd name="adj1" fmla="val 5275"/>
              <a:gd name="adj2" fmla="val 16698"/>
              <a:gd name="adj3" fmla="val 31763"/>
              <a:gd name="adj4" fmla="val 39473"/>
              <a:gd name="adj5" fmla="val 636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3" name="図 12" descr="DSCF0330.JPG"/>
          <p:cNvPicPr>
            <a:picLocks noChangeAspect="1"/>
          </p:cNvPicPr>
          <p:nvPr/>
        </p:nvPicPr>
        <p:blipFill>
          <a:blip r:embed="rId5" cstate="print"/>
          <a:srcRect l="29615" t="26154" r="13846" b="20000"/>
          <a:stretch>
            <a:fillRect/>
          </a:stretch>
        </p:blipFill>
        <p:spPr>
          <a:xfrm>
            <a:off x="1042963" y="4214818"/>
            <a:ext cx="2600343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図 14" descr="DSCF0333.JPG"/>
          <p:cNvPicPr>
            <a:picLocks noChangeAspect="1"/>
          </p:cNvPicPr>
          <p:nvPr/>
        </p:nvPicPr>
        <p:blipFill>
          <a:blip r:embed="rId6" cstate="print"/>
          <a:srcRect l="38175" t="2703" r="16216" b="32432"/>
          <a:stretch>
            <a:fillRect/>
          </a:stretch>
        </p:blipFill>
        <p:spPr>
          <a:xfrm>
            <a:off x="4286248" y="4071942"/>
            <a:ext cx="214314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図 15" descr="DSCF0334.JPG"/>
          <p:cNvPicPr>
            <a:picLocks noChangeAspect="1"/>
          </p:cNvPicPr>
          <p:nvPr/>
        </p:nvPicPr>
        <p:blipFill>
          <a:blip r:embed="rId7" cstate="print"/>
          <a:srcRect l="52344" t="10416" r="24218" b="12500"/>
          <a:stretch>
            <a:fillRect/>
          </a:stretch>
        </p:blipFill>
        <p:spPr>
          <a:xfrm>
            <a:off x="7143768" y="4100517"/>
            <a:ext cx="857256" cy="2114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爆発 2 19"/>
          <p:cNvSpPr/>
          <p:nvPr/>
        </p:nvSpPr>
        <p:spPr>
          <a:xfrm>
            <a:off x="6929454" y="5072074"/>
            <a:ext cx="1357322" cy="1500198"/>
          </a:xfrm>
          <a:prstGeom prst="irregularSeal2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爆発 2 20"/>
          <p:cNvSpPr/>
          <p:nvPr/>
        </p:nvSpPr>
        <p:spPr>
          <a:xfrm>
            <a:off x="3500430" y="1857364"/>
            <a:ext cx="2357454" cy="1928826"/>
          </a:xfrm>
          <a:prstGeom prst="irregularSeal2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爆発 2 21"/>
          <p:cNvSpPr/>
          <p:nvPr/>
        </p:nvSpPr>
        <p:spPr>
          <a:xfrm>
            <a:off x="6643702" y="1357298"/>
            <a:ext cx="2214578" cy="2286016"/>
          </a:xfrm>
          <a:prstGeom prst="irregularSeal2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爆発 2 22"/>
          <p:cNvSpPr/>
          <p:nvPr/>
        </p:nvSpPr>
        <p:spPr>
          <a:xfrm>
            <a:off x="1357290" y="3929066"/>
            <a:ext cx="1643074" cy="1785950"/>
          </a:xfrm>
          <a:prstGeom prst="irregularSeal2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爆発 2 23"/>
          <p:cNvSpPr/>
          <p:nvPr/>
        </p:nvSpPr>
        <p:spPr>
          <a:xfrm rot="351228">
            <a:off x="4875887" y="3928032"/>
            <a:ext cx="1928826" cy="1143857"/>
          </a:xfrm>
          <a:prstGeom prst="irregularSeal2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爆発 2 24"/>
          <p:cNvSpPr/>
          <p:nvPr/>
        </p:nvSpPr>
        <p:spPr>
          <a:xfrm rot="2909560">
            <a:off x="4647983" y="4920245"/>
            <a:ext cx="1216717" cy="1483736"/>
          </a:xfrm>
          <a:prstGeom prst="irregularSeal2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爆発 2 25"/>
          <p:cNvSpPr/>
          <p:nvPr/>
        </p:nvSpPr>
        <p:spPr>
          <a:xfrm>
            <a:off x="1366814" y="2009764"/>
            <a:ext cx="1357322" cy="1500198"/>
          </a:xfrm>
          <a:prstGeom prst="irregularSeal2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215338" y="621508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  <a:hlinkClick r:id="rId8" action="ppaction://hlinksldjump"/>
              </a:rPr>
              <a:t>戻る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57224" y="607220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hlinkClick r:id="rId9" action="ppaction://hlinksldjump"/>
              </a:rPr>
              <a:t>ピンチ！</a:t>
            </a:r>
            <a:r>
              <a:rPr kumimoji="1" lang="ja-JP" altLang="en-US" dirty="0" smtClean="0">
                <a:latin typeface="HG丸ｺﾞｼｯｸM-PRO" pitchFamily="50" charset="-128"/>
                <a:ea typeface="HG丸ｺﾞｼｯｸM-PRO" pitchFamily="50" charset="-128"/>
              </a:rPr>
              <a:t>ひっかけがない！</a:t>
            </a:r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LEVEL</a:t>
            </a:r>
            <a:r>
              <a:rPr kumimoji="1" lang="ja-JP" altLang="en-US" dirty="0" smtClean="0">
                <a:solidFill>
                  <a:srgbClr val="FFFF00"/>
                </a:solidFill>
              </a:rPr>
              <a:t>　</a:t>
            </a:r>
            <a:r>
              <a:rPr kumimoji="1" lang="en-US" altLang="ja-JP" dirty="0" smtClean="0">
                <a:solidFill>
                  <a:srgbClr val="FFFF00"/>
                </a:solidFill>
              </a:rPr>
              <a:t>3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下糸を出してみよう</a:t>
            </a:r>
            <a:endParaRPr kumimoji="1" lang="ja-JP" altLang="en-US" dirty="0"/>
          </a:p>
        </p:txBody>
      </p:sp>
      <p:pic>
        <p:nvPicPr>
          <p:cNvPr id="4" name="コンテンツ プレースホルダ 3" descr="DSCF03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71612"/>
            <a:ext cx="2500330" cy="187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図 4" descr="DSCF0337.JPG"/>
          <p:cNvPicPr>
            <a:picLocks noChangeAspect="1"/>
          </p:cNvPicPr>
          <p:nvPr/>
        </p:nvPicPr>
        <p:blipFill>
          <a:blip r:embed="rId3" cstate="print"/>
          <a:srcRect r="18367" b="20408"/>
          <a:stretch>
            <a:fillRect/>
          </a:stretch>
        </p:blipFill>
        <p:spPr>
          <a:xfrm>
            <a:off x="3714744" y="1571612"/>
            <a:ext cx="2500330" cy="1828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1000100" y="3334408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HG丸ｺﾞｼｯｸM-PRO" pitchFamily="50" charset="-128"/>
                <a:ea typeface="HG丸ｺﾞｼｯｸM-PRO" pitchFamily="50" charset="-128"/>
              </a:rPr>
              <a:t>＊　左手は「</a:t>
            </a:r>
            <a:r>
              <a:rPr kumimoji="1" lang="ja-JP" altLang="en-US" sz="2800" b="1" dirty="0" smtClean="0">
                <a:latin typeface="HG丸ｺﾞｼｯｸM-PRO" pitchFamily="50" charset="-128"/>
                <a:ea typeface="HG丸ｺﾞｼｯｸM-PRO" pitchFamily="50" charset="-128"/>
              </a:rPr>
              <a:t>糸</a:t>
            </a:r>
            <a:r>
              <a:rPr kumimoji="1" lang="ja-JP" altLang="en-US" b="1" dirty="0" smtClean="0">
                <a:latin typeface="HG丸ｺﾞｼｯｸM-PRO" pitchFamily="50" charset="-128"/>
                <a:ea typeface="HG丸ｺﾞｼｯｸM-PRO" pitchFamily="50" charset="-128"/>
              </a:rPr>
              <a:t>」，　右手は「</a:t>
            </a:r>
            <a:r>
              <a:rPr kumimoji="1" lang="ja-JP" altLang="en-US" sz="2400" b="1" dirty="0" smtClean="0">
                <a:latin typeface="HG丸ｺﾞｼｯｸM-PRO" pitchFamily="50" charset="-128"/>
                <a:ea typeface="HG丸ｺﾞｼｯｸM-PRO" pitchFamily="50" charset="-128"/>
              </a:rPr>
              <a:t>はずみ車</a:t>
            </a:r>
            <a:r>
              <a:rPr kumimoji="1" lang="ja-JP" altLang="en-US" b="1" dirty="0" smtClean="0">
                <a:latin typeface="HG丸ｺﾞｼｯｸM-PRO" pitchFamily="50" charset="-128"/>
                <a:ea typeface="HG丸ｺﾞｼｯｸM-PRO" pitchFamily="50" charset="-128"/>
              </a:rPr>
              <a:t>」にセット。</a:t>
            </a:r>
            <a:endParaRPr kumimoji="1" lang="ja-JP" altLang="en-US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7" name="コンテンツ プレースホルダ 3" descr="DSCF03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4250536"/>
            <a:ext cx="2860668" cy="2145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右カーブ矢印 7"/>
          <p:cNvSpPr/>
          <p:nvPr/>
        </p:nvSpPr>
        <p:spPr>
          <a:xfrm rot="19513011">
            <a:off x="1810496" y="4150521"/>
            <a:ext cx="857256" cy="1857388"/>
          </a:xfrm>
          <a:prstGeom prst="curvedRightArrow">
            <a:avLst>
              <a:gd name="adj1" fmla="val 15916"/>
              <a:gd name="adj2" fmla="val 50000"/>
              <a:gd name="adj3" fmla="val 31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円形吹き出し 8"/>
          <p:cNvSpPr/>
          <p:nvPr/>
        </p:nvSpPr>
        <p:spPr>
          <a:xfrm>
            <a:off x="6429388" y="4714884"/>
            <a:ext cx="2428892" cy="1214446"/>
          </a:xfrm>
          <a:prstGeom prst="wedgeEllipseCallout">
            <a:avLst>
              <a:gd name="adj1" fmla="val -61366"/>
              <a:gd name="adj2" fmla="val 411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FF00"/>
                </a:solidFill>
              </a:rPr>
              <a:t>針が中に</a:t>
            </a:r>
            <a:endParaRPr kumimoji="1" lang="en-US" altLang="ja-JP" dirty="0" smtClean="0">
              <a:solidFill>
                <a:srgbClr val="FFFF00"/>
              </a:solidFill>
            </a:endParaRPr>
          </a:p>
          <a:p>
            <a:pPr algn="ctr"/>
            <a:r>
              <a:rPr lang="ja-JP" altLang="en-US" dirty="0">
                <a:solidFill>
                  <a:srgbClr val="FFFF00"/>
                </a:solidFill>
              </a:rPr>
              <a:t>　</a:t>
            </a:r>
            <a:r>
              <a:rPr kumimoji="1" lang="ja-JP" altLang="en-US" dirty="0" smtClean="0">
                <a:solidFill>
                  <a:srgbClr val="FFFF00"/>
                </a:solidFill>
              </a:rPr>
              <a:t>入っていくよ☆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1" name="爆発 2 10"/>
          <p:cNvSpPr/>
          <p:nvPr/>
        </p:nvSpPr>
        <p:spPr>
          <a:xfrm>
            <a:off x="3857620" y="4500570"/>
            <a:ext cx="1643074" cy="1785950"/>
          </a:xfrm>
          <a:prstGeom prst="irregularSeal2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形吹き出し 11"/>
          <p:cNvSpPr/>
          <p:nvPr/>
        </p:nvSpPr>
        <p:spPr>
          <a:xfrm>
            <a:off x="6286512" y="1357298"/>
            <a:ext cx="2500330" cy="1857388"/>
          </a:xfrm>
          <a:prstGeom prst="wedgeEllipseCallout">
            <a:avLst>
              <a:gd name="adj1" fmla="val -61366"/>
              <a:gd name="adj2" fmla="val 411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FF00"/>
                </a:solidFill>
              </a:rPr>
              <a:t>はずみ車を手前に回そう！</a:t>
            </a:r>
            <a:endParaRPr kumimoji="1" lang="en-US" altLang="ja-JP" dirty="0" smtClean="0">
              <a:solidFill>
                <a:srgbClr val="FFFF00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rot="5400000">
            <a:off x="4786314" y="2428868"/>
            <a:ext cx="1285884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10800000" flipV="1">
            <a:off x="1214414" y="2357430"/>
            <a:ext cx="1357322" cy="14287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FFFF00"/>
                </a:solidFill>
              </a:rPr>
              <a:t>LEVEL</a:t>
            </a:r>
            <a:r>
              <a:rPr lang="ja-JP" altLang="en-US" dirty="0" smtClean="0">
                <a:solidFill>
                  <a:srgbClr val="FFFF00"/>
                </a:solidFill>
              </a:rPr>
              <a:t>　</a:t>
            </a:r>
            <a:r>
              <a:rPr lang="en-US" altLang="ja-JP" dirty="0" smtClean="0">
                <a:solidFill>
                  <a:srgbClr val="FFFF00"/>
                </a:solidFill>
              </a:rPr>
              <a:t>3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下糸を出してみよう</a:t>
            </a:r>
            <a:endParaRPr kumimoji="1" lang="ja-JP" altLang="en-US" dirty="0"/>
          </a:p>
        </p:txBody>
      </p:sp>
      <p:pic>
        <p:nvPicPr>
          <p:cNvPr id="7" name="図 6" descr="DSCF0341.JPG"/>
          <p:cNvPicPr>
            <a:picLocks noChangeAspect="1"/>
          </p:cNvPicPr>
          <p:nvPr/>
        </p:nvPicPr>
        <p:blipFill>
          <a:blip r:embed="rId2" cstate="print"/>
          <a:srcRect l="32031" t="22916" r="29687" b="11458"/>
          <a:stretch>
            <a:fillRect/>
          </a:stretch>
        </p:blipFill>
        <p:spPr>
          <a:xfrm>
            <a:off x="785786" y="1928802"/>
            <a:ext cx="2166953" cy="2786082"/>
          </a:xfrm>
          <a:prstGeom prst="rect">
            <a:avLst/>
          </a:prstGeom>
        </p:spPr>
      </p:pic>
      <p:sp>
        <p:nvSpPr>
          <p:cNvPr id="10" name="四角形吹き出し 9"/>
          <p:cNvSpPr/>
          <p:nvPr/>
        </p:nvSpPr>
        <p:spPr>
          <a:xfrm>
            <a:off x="3071802" y="2000240"/>
            <a:ext cx="4214842" cy="642942"/>
          </a:xfrm>
          <a:prstGeom prst="wedgeRectCallout">
            <a:avLst>
              <a:gd name="adj1" fmla="val -55766"/>
              <a:gd name="adj2" fmla="val 83833"/>
            </a:avLst>
          </a:prstGeom>
          <a:solidFill>
            <a:srgbClr val="FBC1E6"/>
          </a:solidFill>
          <a:ln>
            <a:solidFill>
              <a:srgbClr val="FBC1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下糸が，いっしょに出てくるよ！！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2910" y="1428736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kumimoji="1" lang="ja-JP" altLang="en-US" sz="2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HG丸ｺﾞｼｯｸM-PRO" pitchFamily="50" charset="-128"/>
                <a:ea typeface="HG丸ｺﾞｼｯｸM-PRO" pitchFamily="50" charset="-128"/>
              </a:rPr>
              <a:t>針が上がってくると・・・・・</a:t>
            </a:r>
            <a:endParaRPr kumimoji="1" lang="ja-JP" altLang="en-US" sz="2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2" name="雲 11"/>
          <p:cNvSpPr/>
          <p:nvPr/>
        </p:nvSpPr>
        <p:spPr>
          <a:xfrm>
            <a:off x="1142976" y="2643182"/>
            <a:ext cx="1357322" cy="1785950"/>
          </a:xfrm>
          <a:prstGeom prst="cloud">
            <a:avLst/>
          </a:prstGeom>
          <a:solidFill>
            <a:srgbClr val="FBC1E6">
              <a:alpha val="0"/>
            </a:srgbClr>
          </a:solidFill>
          <a:ln>
            <a:solidFill>
              <a:srgbClr val="FBC1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DSCF0344.JPG"/>
          <p:cNvPicPr>
            <a:picLocks noChangeAspect="1"/>
          </p:cNvPicPr>
          <p:nvPr/>
        </p:nvPicPr>
        <p:blipFill>
          <a:blip r:embed="rId3" cstate="print"/>
          <a:srcRect l="22656" t="19791" r="10156" b="26042"/>
          <a:stretch>
            <a:fillRect/>
          </a:stretch>
        </p:blipFill>
        <p:spPr>
          <a:xfrm>
            <a:off x="5786446" y="4929198"/>
            <a:ext cx="2835538" cy="1714511"/>
          </a:xfrm>
          <a:prstGeom prst="rect">
            <a:avLst/>
          </a:prstGeom>
        </p:spPr>
      </p:pic>
      <p:pic>
        <p:nvPicPr>
          <p:cNvPr id="15" name="図 14" descr="DSCF0345.JPG"/>
          <p:cNvPicPr>
            <a:picLocks noChangeAspect="1"/>
          </p:cNvPicPr>
          <p:nvPr/>
        </p:nvPicPr>
        <p:blipFill>
          <a:blip r:embed="rId4" cstate="print"/>
          <a:srcRect l="28906" t="23958" r="9375" b="20833"/>
          <a:stretch>
            <a:fillRect/>
          </a:stretch>
        </p:blipFill>
        <p:spPr>
          <a:xfrm>
            <a:off x="3357554" y="3786190"/>
            <a:ext cx="2555593" cy="1714512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143240" y="3071810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24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HG丸ｺﾞｼｯｸM-PRO" pitchFamily="50" charset="-128"/>
                <a:ea typeface="HG丸ｺﾞｼｯｸM-PRO" pitchFamily="50" charset="-128"/>
              </a:rPr>
              <a:t>最後</a:t>
            </a:r>
            <a:r>
              <a:rPr lang="ja-JP" altLang="en-US" sz="2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HG丸ｺﾞｼｯｸM-PRO" pitchFamily="50" charset="-128"/>
                <a:ea typeface="HG丸ｺﾞｼｯｸM-PRO" pitchFamily="50" charset="-128"/>
              </a:rPr>
              <a:t>に・・・・</a:t>
            </a:r>
            <a:endParaRPr kumimoji="1" lang="ja-JP" altLang="en-US" sz="2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7" name="四角形吹き出し 16"/>
          <p:cNvSpPr/>
          <p:nvPr/>
        </p:nvSpPr>
        <p:spPr>
          <a:xfrm>
            <a:off x="714348" y="5786454"/>
            <a:ext cx="4929222" cy="642942"/>
          </a:xfrm>
          <a:prstGeom prst="wedgeRectCallout">
            <a:avLst>
              <a:gd name="adj1" fmla="val 59711"/>
              <a:gd name="adj2" fmla="val -34346"/>
            </a:avLst>
          </a:prstGeom>
          <a:solidFill>
            <a:srgbClr val="FBC1E6"/>
          </a:solidFill>
          <a:ln>
            <a:solidFill>
              <a:srgbClr val="FBC1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上糸</a:t>
            </a:r>
            <a:r>
              <a:rPr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といっしょ</a:t>
            </a:r>
            <a:r>
              <a:rPr lang="ja-JP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に，下糸</a:t>
            </a:r>
            <a:r>
              <a:rPr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を１５ｃｍくらい引き出す。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rot="10800000">
            <a:off x="6000760" y="5857892"/>
            <a:ext cx="1500992" cy="21352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rot="10800000">
            <a:off x="3714744" y="5143512"/>
            <a:ext cx="642942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爆発 1 22"/>
          <p:cNvSpPr/>
          <p:nvPr/>
        </p:nvSpPr>
        <p:spPr>
          <a:xfrm>
            <a:off x="642910" y="1357298"/>
            <a:ext cx="8215370" cy="4786346"/>
          </a:xfrm>
          <a:prstGeom prst="irregularSeal1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ja-JP" altLang="en-US" dirty="0" smtClean="0">
                <a:ln>
                  <a:solidFill>
                    <a:srgbClr val="FF0000"/>
                  </a:solidFill>
                </a:ln>
              </a:rPr>
              <a:t>これで準備完了！</a:t>
            </a:r>
            <a:endParaRPr kumimoji="1" lang="ja-JP" altLang="en-US" dirty="0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6" grpId="0"/>
      <p:bldP spid="17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142976" y="2071678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　これで，ミシンの準備は完ぺきです！</a:t>
            </a:r>
            <a:endParaRPr kumimoji="1" lang="ja-JP" altLang="en-US" sz="2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14414" y="3286124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ミシンマスター①　クリアー</a:t>
            </a:r>
            <a:endParaRPr kumimoji="1" lang="ja-JP" altLang="en-US" sz="2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500570"/>
            <a:ext cx="1947842" cy="18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正方形/長方形 4"/>
          <p:cNvSpPr/>
          <p:nvPr/>
        </p:nvSpPr>
        <p:spPr>
          <a:xfrm>
            <a:off x="1428728" y="4143380"/>
            <a:ext cx="62865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ja-JP" altLang="en-US" sz="8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65CA2"/>
                </a:solidFill>
                <a:effectLst/>
              </a:rPr>
              <a:t>おめでとう！</a:t>
            </a:r>
            <a:endParaRPr lang="ja-JP" altLang="en-US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65CA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横巻き 2"/>
          <p:cNvSpPr/>
          <p:nvPr/>
        </p:nvSpPr>
        <p:spPr>
          <a:xfrm>
            <a:off x="500034" y="642918"/>
            <a:ext cx="8358246" cy="585791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586108" y="1500174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認定書</a:t>
            </a:r>
            <a:endParaRPr lang="ja-JP" alt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85852" y="2248437"/>
            <a:ext cx="77153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ja-JP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あなたを，</a:t>
            </a:r>
            <a:endParaRPr lang="en-US" altLang="ja-JP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ja-JP" alt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</a:t>
            </a:r>
            <a:r>
              <a:rPr lang="ja-JP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ミシンマスター①に認定します。</a:t>
            </a:r>
            <a:endParaRPr lang="ja-JP" altLang="en-US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214414" y="3903653"/>
            <a:ext cx="771530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ja-JP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ミシンマスター①のあなたには，</a:t>
            </a:r>
            <a:endParaRPr lang="en-US" altLang="ja-JP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</a:t>
            </a:r>
            <a:r>
              <a:rPr lang="ja-JP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　　　　　次回からミシンマスター②に，</a:t>
            </a:r>
            <a:endParaRPr lang="en-US" altLang="ja-JP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ja-JP" alt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</a:t>
            </a:r>
            <a:r>
              <a:rPr lang="ja-JP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　　　　　　　　　挑戦する権利があたえられます。</a:t>
            </a:r>
            <a:endParaRPr lang="en-US" altLang="ja-JP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428736"/>
            <a:ext cx="1643074" cy="162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ユーザー定義 10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1B2C8"/>
      </a:hlink>
      <a:folHlink>
        <a:srgbClr val="FFFF0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269</TotalTime>
  <Words>130</Words>
  <Application>Microsoft Office PowerPoint</Application>
  <PresentationFormat>画面に合わせる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リゾート</vt:lpstr>
      <vt:lpstr>スライド 1</vt:lpstr>
      <vt:lpstr>マスターへの道</vt:lpstr>
      <vt:lpstr>　はじめに</vt:lpstr>
      <vt:lpstr>LEVEL　1 　ボビンをセットしてみよう</vt:lpstr>
      <vt:lpstr>LEVEL　2 上糸を通してみよう</vt:lpstr>
      <vt:lpstr>LEVEL　3 下糸を出してみよう</vt:lpstr>
      <vt:lpstr>LEVEL　3 下糸を出してみよう</vt:lpstr>
      <vt:lpstr>スライド 8</vt:lpstr>
      <vt:lpstr>スライド 9</vt:lpstr>
      <vt:lpstr>ピンチ！！　</vt:lpstr>
    </vt:vector>
  </TitlesOfParts>
  <Company>千葉県総合教育センター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c31101</dc:creator>
  <cp:lastModifiedBy>教員ユーザー</cp:lastModifiedBy>
  <cp:revision>32</cp:revision>
  <dcterms:created xsi:type="dcterms:W3CDTF">2009-07-31T01:02:40Z</dcterms:created>
  <dcterms:modified xsi:type="dcterms:W3CDTF">2011-08-05T03:28:57Z</dcterms:modified>
</cp:coreProperties>
</file>